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5" r:id="rId4"/>
    <p:sldId id="264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503545"/>
            <a:ext cx="7766936" cy="1646302"/>
          </a:xfrm>
        </p:spPr>
        <p:txBody>
          <a:bodyPr/>
          <a:lstStyle/>
          <a:p>
            <a:r>
              <a:rPr lang="en-US" sz="7200" dirty="0" smtClean="0">
                <a:solidFill>
                  <a:schemeClr val="accent3">
                    <a:lumMod val="50000"/>
                  </a:schemeClr>
                </a:solidFill>
              </a:rPr>
              <a:t>Heineken</a:t>
            </a:r>
            <a:endParaRPr lang="en-KE" sz="7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0817" y="4098959"/>
            <a:ext cx="7766936" cy="1096899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0070C0"/>
                </a:solidFill>
              </a:rPr>
              <a:t>Income Statement</a:t>
            </a:r>
            <a:endParaRPr lang="en-KE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64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355" y="5852491"/>
            <a:ext cx="8596667" cy="566738"/>
          </a:xfrm>
        </p:spPr>
        <p:txBody>
          <a:bodyPr/>
          <a:lstStyle/>
          <a:p>
            <a:endParaRPr lang="en-KE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7" b="4197"/>
          <a:stretch>
            <a:fillRect/>
          </a:stretch>
        </p:blipFill>
        <p:spPr>
          <a:xfrm>
            <a:off x="-116752" y="583913"/>
            <a:ext cx="10520724" cy="583531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-537855" y="5201276"/>
            <a:ext cx="8596667" cy="674024"/>
          </a:xfrm>
        </p:spPr>
        <p:txBody>
          <a:bodyPr/>
          <a:lstStyle/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27928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37" y="576757"/>
            <a:ext cx="9082879" cy="592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6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03" y="1882719"/>
            <a:ext cx="8596668" cy="1826581"/>
          </a:xfrm>
        </p:spPr>
        <p:txBody>
          <a:bodyPr/>
          <a:lstStyle/>
          <a:p>
            <a:endParaRPr lang="en-K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09" y="491457"/>
            <a:ext cx="9678101" cy="585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4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81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Direct Expenses</a:t>
            </a:r>
            <a:r>
              <a:rPr lang="en-US" dirty="0"/>
              <a:t/>
            </a:r>
            <a:br>
              <a:rPr lang="en-US" dirty="0"/>
            </a:br>
            <a:endParaRPr lang="en-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2277"/>
            <a:ext cx="8596668" cy="452908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Selling/General/Admin 	= 7,500. The large allocation was accorded due to the need for attention to detail and compliance with government regulations.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Computers </a:t>
            </a:r>
            <a:r>
              <a:rPr lang="en-US" dirty="0"/>
              <a:t>and </a:t>
            </a:r>
            <a:r>
              <a:rPr lang="en-US" dirty="0" smtClean="0"/>
              <a:t>software = 1,750. Most of the computers and software used in the previous year were still in good shape. A few upgrades were done.</a:t>
            </a:r>
          </a:p>
          <a:p>
            <a:pPr>
              <a:lnSpc>
                <a:spcPct val="200000"/>
              </a:lnSpc>
            </a:pPr>
            <a:r>
              <a:rPr lang="en-US" dirty="0"/>
              <a:t>Bank </a:t>
            </a:r>
            <a:r>
              <a:rPr lang="en-US" dirty="0" smtClean="0"/>
              <a:t>Fees = 1,760. This expense many a times goes unnoticed, and is considered petty. Developments in online transactions could reduce this cost.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Equipment </a:t>
            </a:r>
            <a:r>
              <a:rPr lang="en-US" dirty="0" smtClean="0"/>
              <a:t>hire/lease = 25,000 The need for buying equipment rather than hiring came up.</a:t>
            </a:r>
          </a:p>
          <a:p>
            <a:pPr>
              <a:lnSpc>
                <a:spcPct val="200000"/>
              </a:lnSpc>
            </a:pPr>
            <a:r>
              <a:rPr lang="en-US" dirty="0"/>
              <a:t>Freight and </a:t>
            </a:r>
            <a:r>
              <a:rPr lang="en-US" dirty="0" smtClean="0"/>
              <a:t>postage = 1,200,000. The cost was high, but also signified an increase in exports</a:t>
            </a:r>
          </a:p>
          <a:p>
            <a:pPr>
              <a:lnSpc>
                <a:spcPct val="200000"/>
              </a:lnSpc>
            </a:pPr>
            <a:r>
              <a:rPr lang="en-US" dirty="0"/>
              <a:t>Repairs and </a:t>
            </a:r>
            <a:r>
              <a:rPr lang="en-US" dirty="0" smtClean="0"/>
              <a:t>maintenance = 45,000. Depicted the need to purchase new equipment.</a:t>
            </a:r>
          </a:p>
        </p:txBody>
      </p:sp>
    </p:spTree>
    <p:extLst>
      <p:ext uri="{BB962C8B-B14F-4D97-AF65-F5344CB8AC3E}">
        <p14:creationId xmlns:p14="http://schemas.microsoft.com/office/powerpoint/2010/main" val="340936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5785"/>
          </a:xfrm>
        </p:spPr>
        <p:txBody>
          <a:bodyPr/>
          <a:lstStyle/>
          <a:p>
            <a:r>
              <a:rPr lang="en-US" dirty="0" smtClean="0"/>
              <a:t>Indirect Expenses</a:t>
            </a:r>
            <a:endParaRPr lang="en-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9539"/>
            <a:ext cx="8596668" cy="475182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Depreciation = 3,194. The depreciation of beer was notably high, due to competition.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Lease = 2,961 Companies in foreign land were operating on leased properties.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Insurance = 2,500 There was a substantial decrease from previous year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Subscriptions = 128 There was a need for better advertisements, software and other billed services.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Shipping = 2,600 Closure of companies in the country led to increased shipping.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4377074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79</Words>
  <Application>Microsoft Office PowerPoint</Application>
  <PresentationFormat>Custom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Heineken</vt:lpstr>
      <vt:lpstr>PowerPoint Presentation</vt:lpstr>
      <vt:lpstr>PowerPoint Presentation</vt:lpstr>
      <vt:lpstr>PowerPoint Presentation</vt:lpstr>
      <vt:lpstr>Direct Expenses </vt:lpstr>
      <vt:lpstr>Indirect Expenses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Income Statement Presentation</dc:title>
  <cp:lastModifiedBy>Simon</cp:lastModifiedBy>
  <cp:revision>11</cp:revision>
  <dcterms:created xsi:type="dcterms:W3CDTF">2021-05-22T14:22:13Z</dcterms:created>
  <dcterms:modified xsi:type="dcterms:W3CDTF">2021-05-22T15:52:21Z</dcterms:modified>
</cp:coreProperties>
</file>